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531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06/01/2021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1235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06/01/2021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3851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06/01/2021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7322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06/01/2021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0164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06/01/2021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574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06/01/2021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037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06/01/2021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714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06/01/2021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1912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06/01/2021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1830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06/01/2021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4959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88227-8454-4627-8DDD-F04794DAF99E}" type="datetimeFigureOut">
              <a:rPr lang="es-ES" smtClean="0"/>
              <a:t>06/01/2021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9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88227-8454-4627-8DDD-F04794DAF99E}" type="datetimeFigureOut">
              <a:rPr lang="es-ES" smtClean="0"/>
              <a:t>06/01/2021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0FBF3-2070-4D01-8B96-971E73F9FD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9512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864096"/>
          </a:xfrm>
        </p:spPr>
        <p:txBody>
          <a:bodyPr>
            <a:normAutofit/>
          </a:bodyPr>
          <a:lstStyle/>
          <a:p>
            <a:r>
              <a:rPr lang="es-ES" sz="1600" b="1" dirty="0" smtClean="0">
                <a:latin typeface="Cambria" panose="02040503050406030204" pitchFamily="18" charset="0"/>
              </a:rPr>
              <a:t>DELF DALF</a:t>
            </a:r>
            <a:br>
              <a:rPr lang="es-ES" sz="1600" b="1" dirty="0" smtClean="0">
                <a:latin typeface="Cambria" panose="02040503050406030204" pitchFamily="18" charset="0"/>
              </a:rPr>
            </a:br>
            <a:r>
              <a:rPr lang="es-ES" sz="1600" b="1" dirty="0" smtClean="0">
                <a:latin typeface="Cambria" panose="02040503050406030204" pitchFamily="18" charset="0"/>
              </a:rPr>
              <a:t>CHILI – SESSION </a:t>
            </a:r>
            <a:r>
              <a:rPr lang="es-ES" sz="1600" b="1" dirty="0" smtClean="0">
                <a:latin typeface="Cambria" panose="02040503050406030204" pitchFamily="18" charset="0"/>
              </a:rPr>
              <a:t>2021</a:t>
            </a:r>
            <a:r>
              <a:rPr lang="es-ES" sz="1600" b="1" dirty="0" smtClean="0">
                <a:latin typeface="Cambria" panose="02040503050406030204" pitchFamily="18" charset="0"/>
              </a:rPr>
              <a:t/>
            </a:r>
            <a:br>
              <a:rPr lang="es-ES" sz="1600" b="1" dirty="0" smtClean="0">
                <a:latin typeface="Cambria" panose="02040503050406030204" pitchFamily="18" charset="0"/>
              </a:rPr>
            </a:br>
            <a:r>
              <a:rPr lang="es-ES" sz="1600" b="1" dirty="0" smtClean="0">
                <a:latin typeface="Cambria" panose="02040503050406030204" pitchFamily="18" charset="0"/>
              </a:rPr>
              <a:t>CALENDARIO NACIONAL</a:t>
            </a:r>
            <a:endParaRPr lang="es-ES" sz="1600" b="1" dirty="0">
              <a:latin typeface="Cambria" panose="02040503050406030204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1772816"/>
            <a:ext cx="6400800" cy="3865984"/>
          </a:xfrm>
        </p:spPr>
        <p:txBody>
          <a:bodyPr/>
          <a:lstStyle/>
          <a:p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221148"/>
              </p:ext>
            </p:extLst>
          </p:nvPr>
        </p:nvGraphicFramePr>
        <p:xfrm>
          <a:off x="179515" y="1052741"/>
          <a:ext cx="8856981" cy="5356423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265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16865">
                <a:tc gridSpan="7"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 smtClean="0"/>
                        <a:t>Fecha </a:t>
                      </a:r>
                      <a:r>
                        <a:rPr lang="es-ES" sz="1200" dirty="0" smtClean="0"/>
                        <a:t>inscripción </a:t>
                      </a:r>
                      <a:r>
                        <a:rPr lang="es-ES" sz="1200" dirty="0" smtClean="0"/>
                        <a:t>DALF:  del</a:t>
                      </a:r>
                      <a:r>
                        <a:rPr lang="es-ES" sz="1200" baseline="0" dirty="0" smtClean="0"/>
                        <a:t> 3 de mayo al 30 de junio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s-ES" sz="1200" baseline="0" dirty="0" smtClean="0"/>
                        <a:t>Fecha inscripción DELF Junior, DELF TP, DELF PRIM: del 1 de junio al 30 de julio</a:t>
                      </a:r>
                      <a:endParaRPr lang="es-ES" sz="1200" baseline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743"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DELF A1</a:t>
                      </a:r>
                      <a:endParaRPr lang="es-E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DELF A2</a:t>
                      </a:r>
                      <a:endParaRPr lang="es-E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DELF B1</a:t>
                      </a:r>
                      <a:endParaRPr lang="es-E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DELF B2</a:t>
                      </a:r>
                      <a:endParaRPr lang="es-E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DALF C1</a:t>
                      </a:r>
                      <a:endParaRPr lang="es-E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DALF C2</a:t>
                      </a:r>
                      <a:endParaRPr lang="es-ES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91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Tarifa</a:t>
                      </a:r>
                      <a:r>
                        <a:rPr lang="es-ES" sz="1400" baseline="0" dirty="0" smtClean="0"/>
                        <a:t> </a:t>
                      </a:r>
                      <a:r>
                        <a:rPr lang="es-ES" sz="1400" baseline="0" dirty="0" smtClean="0"/>
                        <a:t>interna</a:t>
                      </a:r>
                      <a:endParaRPr lang="es-ES" sz="1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$</a:t>
                      </a:r>
                      <a:r>
                        <a:rPr lang="es-ES" sz="1400" dirty="0" smtClean="0"/>
                        <a:t>68.000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$70.000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$</a:t>
                      </a:r>
                      <a:r>
                        <a:rPr lang="es-ES" sz="1400" dirty="0" smtClean="0"/>
                        <a:t>76.000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$81.000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$100.000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$</a:t>
                      </a:r>
                      <a:r>
                        <a:rPr lang="es-ES" sz="1400" dirty="0" smtClean="0"/>
                        <a:t>145.000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910">
                <a:tc>
                  <a:txBody>
                    <a:bodyPr/>
                    <a:lstStyle/>
                    <a:p>
                      <a:pPr algn="ctr"/>
                      <a:r>
                        <a:rPr lang="es-ES" sz="1400" baseline="0" dirty="0" smtClean="0"/>
                        <a:t>Tarifa general</a:t>
                      </a:r>
                      <a:endParaRPr lang="es-ES" sz="1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$</a:t>
                      </a:r>
                      <a:r>
                        <a:rPr lang="es-ES" sz="1400" dirty="0" smtClean="0"/>
                        <a:t>77.000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$</a:t>
                      </a:r>
                      <a:r>
                        <a:rPr lang="es-ES" sz="1400" dirty="0" smtClean="0"/>
                        <a:t>78.000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$</a:t>
                      </a:r>
                      <a:r>
                        <a:rPr lang="es-ES" sz="1400" dirty="0" smtClean="0"/>
                        <a:t>88.000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$</a:t>
                      </a:r>
                      <a:r>
                        <a:rPr lang="es-ES" sz="1400" dirty="0" smtClean="0"/>
                        <a:t>93.000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$</a:t>
                      </a:r>
                      <a:r>
                        <a:rPr lang="es-ES" sz="1400" dirty="0" smtClean="0"/>
                        <a:t>116.000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$</a:t>
                      </a:r>
                      <a:r>
                        <a:rPr lang="es-ES" sz="1400" dirty="0" smtClean="0"/>
                        <a:t>156.000</a:t>
                      </a:r>
                      <a:endParaRPr lang="es-ES" sz="14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1521">
                <a:tc rowSpan="2">
                  <a:txBody>
                    <a:bodyPr/>
                    <a:lstStyle/>
                    <a:p>
                      <a:pPr algn="ctr"/>
                      <a:endParaRPr lang="es-ES" sz="1400" dirty="0" smtClean="0"/>
                    </a:p>
                    <a:p>
                      <a:pPr algn="ctr"/>
                      <a:endParaRPr lang="es-ES" sz="1400" dirty="0" smtClean="0"/>
                    </a:p>
                    <a:p>
                      <a:pPr algn="ctr"/>
                      <a:endParaRPr lang="es-ES" sz="1400" dirty="0" smtClean="0"/>
                    </a:p>
                    <a:p>
                      <a:pPr algn="ctr"/>
                      <a:r>
                        <a:rPr lang="es-ES" sz="1400" b="1" dirty="0" smtClean="0"/>
                        <a:t>TOUS</a:t>
                      </a:r>
                      <a:r>
                        <a:rPr lang="es-ES" sz="1400" b="1" baseline="0" dirty="0" smtClean="0"/>
                        <a:t> PUBLICS</a:t>
                      </a:r>
                      <a:endParaRPr lang="es-ES" sz="1400" b="1" dirty="0" smtClean="0"/>
                    </a:p>
                    <a:p>
                      <a:pPr algn="ctr"/>
                      <a:r>
                        <a:rPr lang="es-ES" sz="900" dirty="0" smtClean="0"/>
                        <a:t>Público</a:t>
                      </a:r>
                      <a:r>
                        <a:rPr lang="es-ES" sz="900" baseline="0" dirty="0" smtClean="0"/>
                        <a:t> adulto</a:t>
                      </a:r>
                      <a:endParaRPr lang="es-ES" sz="9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Viernes</a:t>
                      </a:r>
                      <a:r>
                        <a:rPr lang="es-ES" sz="140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s-ES" sz="1400" b="1" baseline="0" dirty="0" smtClean="0">
                          <a:solidFill>
                            <a:srgbClr val="002060"/>
                          </a:solidFill>
                        </a:rPr>
                        <a:t>05</a:t>
                      </a:r>
                      <a:endParaRPr lang="es-ES" sz="1400" b="1" baseline="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s-ES" sz="1400" b="1" baseline="0" dirty="0" smtClean="0">
                          <a:solidFill>
                            <a:srgbClr val="002060"/>
                          </a:solidFill>
                        </a:rPr>
                        <a:t>noviembre</a:t>
                      </a:r>
                      <a:endParaRPr lang="es-ES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Sábado </a:t>
                      </a:r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06</a:t>
                      </a:r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noviembre</a:t>
                      </a:r>
                      <a:endParaRPr lang="es-ES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Viernes 12</a:t>
                      </a:r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noviembre</a:t>
                      </a:r>
                      <a:endParaRPr lang="es-ES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Sábado </a:t>
                      </a:r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27</a:t>
                      </a:r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noviembre</a:t>
                      </a:r>
                      <a:endParaRPr lang="es-ES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i="1" dirty="0" smtClean="0"/>
                        <a:t>P</a:t>
                      </a:r>
                      <a:r>
                        <a:rPr lang="es-ES" sz="1400" i="1" baseline="0" dirty="0" smtClean="0"/>
                        <a:t> Colectiva</a:t>
                      </a:r>
                    </a:p>
                    <a:p>
                      <a:pPr algn="ctr"/>
                      <a:r>
                        <a:rPr lang="es-ES" sz="1400" b="1" baseline="0" dirty="0" smtClean="0">
                          <a:solidFill>
                            <a:srgbClr val="002060"/>
                          </a:solidFill>
                        </a:rPr>
                        <a:t>Viernes </a:t>
                      </a:r>
                      <a:r>
                        <a:rPr lang="es-ES" sz="1400" b="1" baseline="0" dirty="0" smtClean="0">
                          <a:solidFill>
                            <a:srgbClr val="002060"/>
                          </a:solidFill>
                        </a:rPr>
                        <a:t>06 agosto</a:t>
                      </a:r>
                      <a:endParaRPr lang="es-ES" sz="1400" b="1" baseline="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s-E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i="1" dirty="0" smtClean="0"/>
                        <a:t>P</a:t>
                      </a:r>
                      <a:r>
                        <a:rPr lang="es-ES" sz="1400" i="1" baseline="0" dirty="0" smtClean="0"/>
                        <a:t> </a:t>
                      </a:r>
                      <a:r>
                        <a:rPr lang="es-ES" sz="1400" i="1" baseline="0" dirty="0" smtClean="0"/>
                        <a:t>Individual</a:t>
                      </a:r>
                      <a:endParaRPr lang="es-ES" sz="1400" i="1" baseline="0" dirty="0" smtClean="0"/>
                    </a:p>
                    <a:p>
                      <a:pPr algn="ctr"/>
                      <a:r>
                        <a:rPr lang="es-ES" sz="1400" b="1" baseline="0" dirty="0" smtClean="0">
                          <a:solidFill>
                            <a:srgbClr val="002060"/>
                          </a:solidFill>
                        </a:rPr>
                        <a:t>Viernes </a:t>
                      </a:r>
                      <a:r>
                        <a:rPr lang="es-ES" sz="1400" b="1" baseline="0" dirty="0" smtClean="0">
                          <a:solidFill>
                            <a:srgbClr val="002060"/>
                          </a:solidFill>
                        </a:rPr>
                        <a:t>20 agosto</a:t>
                      </a:r>
                      <a:endParaRPr lang="es-ES" sz="1400" b="1" baseline="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985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i="1" baseline="0" dirty="0" smtClean="0"/>
                        <a:t>P Individual</a:t>
                      </a:r>
                    </a:p>
                    <a:p>
                      <a:pPr algn="ctr"/>
                      <a:r>
                        <a:rPr lang="es-ES" sz="1400" b="1" baseline="0" dirty="0" smtClean="0">
                          <a:solidFill>
                            <a:srgbClr val="002060"/>
                          </a:solidFill>
                        </a:rPr>
                        <a:t>Sábado </a:t>
                      </a:r>
                      <a:r>
                        <a:rPr lang="es-ES" sz="1400" b="1" baseline="0" dirty="0" smtClean="0">
                          <a:solidFill>
                            <a:srgbClr val="002060"/>
                          </a:solidFill>
                        </a:rPr>
                        <a:t>07 agosto</a:t>
                      </a:r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s-E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i="1" baseline="0" dirty="0" smtClean="0"/>
                        <a:t>P </a:t>
                      </a:r>
                      <a:r>
                        <a:rPr lang="es-ES" sz="1400" i="1" baseline="0" dirty="0" smtClean="0"/>
                        <a:t>Colectiva</a:t>
                      </a:r>
                      <a:endParaRPr lang="es-ES" sz="1400" i="1" baseline="0" dirty="0" smtClean="0"/>
                    </a:p>
                    <a:p>
                      <a:pPr algn="ctr"/>
                      <a:r>
                        <a:rPr lang="es-ES" sz="1400" b="1" baseline="0" dirty="0" smtClean="0">
                          <a:solidFill>
                            <a:srgbClr val="002060"/>
                          </a:solidFill>
                        </a:rPr>
                        <a:t>Sábado </a:t>
                      </a:r>
                      <a:r>
                        <a:rPr lang="es-ES" sz="1400" b="1" baseline="0" dirty="0" smtClean="0">
                          <a:solidFill>
                            <a:srgbClr val="002060"/>
                          </a:solidFill>
                        </a:rPr>
                        <a:t>21 agosto</a:t>
                      </a:r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925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JUNIOR</a:t>
                      </a:r>
                    </a:p>
                    <a:p>
                      <a:pPr algn="ctr"/>
                      <a:r>
                        <a:rPr lang="es-ES" sz="900" dirty="0" smtClean="0"/>
                        <a:t>Escolares</a:t>
                      </a:r>
                      <a:r>
                        <a:rPr lang="es-ES" sz="900" baseline="0" dirty="0" smtClean="0"/>
                        <a:t> de enseñanza media</a:t>
                      </a:r>
                      <a:endParaRPr lang="es-E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Viernes </a:t>
                      </a:r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08</a:t>
                      </a:r>
                      <a:r>
                        <a:rPr lang="es-ES" sz="140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octubre</a:t>
                      </a:r>
                      <a:endParaRPr lang="es-ES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Sábado </a:t>
                      </a:r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09 </a:t>
                      </a:r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octubre</a:t>
                      </a:r>
                      <a:endParaRPr lang="es-ES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Viernes 15 </a:t>
                      </a:r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octubre</a:t>
                      </a:r>
                      <a:endParaRPr lang="es-ES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Sábado </a:t>
                      </a:r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23 </a:t>
                      </a:r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octubre</a:t>
                      </a:r>
                      <a:endParaRPr lang="es-ES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743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PRIM</a:t>
                      </a:r>
                    </a:p>
                    <a:p>
                      <a:pPr algn="ctr"/>
                      <a:r>
                        <a:rPr lang="es-ES" sz="900" dirty="0" smtClean="0"/>
                        <a:t>Escolares de enseñanza básica</a:t>
                      </a:r>
                      <a:endParaRPr lang="es-E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baseline="0" dirty="0" smtClean="0">
                          <a:solidFill>
                            <a:srgbClr val="002060"/>
                          </a:solidFill>
                        </a:rPr>
                        <a:t>Viernes </a:t>
                      </a:r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 03</a:t>
                      </a:r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diciembre</a:t>
                      </a:r>
                      <a:endParaRPr lang="es-ES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baseline="0" dirty="0" smtClean="0">
                          <a:solidFill>
                            <a:srgbClr val="002060"/>
                          </a:solidFill>
                        </a:rPr>
                        <a:t>Sábado </a:t>
                      </a:r>
                      <a:r>
                        <a:rPr lang="es-ES" sz="1400" b="1" baseline="0" dirty="0" smtClean="0">
                          <a:solidFill>
                            <a:srgbClr val="002060"/>
                          </a:solidFill>
                        </a:rPr>
                        <a:t>04</a:t>
                      </a:r>
                      <a:endParaRPr lang="es-ES" sz="1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s-ES" sz="1400" b="1" dirty="0" smtClean="0">
                          <a:solidFill>
                            <a:srgbClr val="002060"/>
                          </a:solidFill>
                        </a:rPr>
                        <a:t>diciembre</a:t>
                      </a:r>
                      <a:endParaRPr lang="es-ES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743">
                <a:tc gridSpan="7"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La apertura de cada examen está condicionada a la inscripción de 10 candidatos</a:t>
                      </a:r>
                      <a:endParaRPr lang="es-ES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743">
                <a:tc gridSpan="7">
                  <a:txBody>
                    <a:bodyPr/>
                    <a:lstStyle/>
                    <a:p>
                      <a:pPr marL="285750" indent="-285750" algn="ctr">
                        <a:buFont typeface="Arial" charset="0"/>
                        <a:buChar char="•"/>
                      </a:pPr>
                      <a:r>
                        <a:rPr lang="es-ES" sz="1200" dirty="0" smtClean="0"/>
                        <a:t>Tarifa</a:t>
                      </a:r>
                      <a:r>
                        <a:rPr lang="es-ES" sz="1200" baseline="0" dirty="0" smtClean="0"/>
                        <a:t> Interna: candidatos que sean estudiantes de un centro de examen (Instituto Francés, AF Concepción, AF Viña, AF Osorno, AF Valdivia) y/o afiliados (ver más detalles con centros respectivos)</a:t>
                      </a:r>
                    </a:p>
                    <a:p>
                      <a:pPr marL="0" indent="0" algn="ctr">
                        <a:buFont typeface="Arial" charset="0"/>
                        <a:buNone/>
                      </a:pPr>
                      <a:endParaRPr lang="es-ES" sz="1200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4" name="Imagen 3" descr="Captura de pantalla 2019-04-17 a la(s) 12.33.03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525" y="15111"/>
            <a:ext cx="1030512" cy="1002452"/>
          </a:xfrm>
          <a:prstGeom prst="rect">
            <a:avLst/>
          </a:prstGeom>
        </p:spPr>
      </p:pic>
      <p:pic>
        <p:nvPicPr>
          <p:cNvPr id="1026" name="Picture 2" descr="IF_Chil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8635"/>
            <a:ext cx="1308100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561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315</TotalTime>
  <Words>196</Words>
  <Application>Microsoft Office PowerPoint</Application>
  <PresentationFormat>Presentación en pantalla (4:3)</PresentationFormat>
  <Paragraphs>70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Office Theme</vt:lpstr>
      <vt:lpstr>DELF DALF CHILI – SESSION 2021 CALENDARIO NACIONAL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DELF DALF SESSION 2017 CALENDARIO NACIONAL</dc:title>
  <dc:creator>Genevieve</dc:creator>
  <cp:lastModifiedBy>Genevieve</cp:lastModifiedBy>
  <cp:revision>29</cp:revision>
  <cp:lastPrinted>2019-04-22T18:01:42Z</cp:lastPrinted>
  <dcterms:created xsi:type="dcterms:W3CDTF">2017-12-27T16:04:31Z</dcterms:created>
  <dcterms:modified xsi:type="dcterms:W3CDTF">2021-01-06T14:20:27Z</dcterms:modified>
</cp:coreProperties>
</file>