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140" y="9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27/12/2017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8619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27/12/2017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4936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27/12/2017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451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27/12/2017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251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27/12/2017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7308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27/12/2017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606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27/12/2017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9082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27/12/2017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993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27/12/2017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8974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27/12/2017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0360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27/12/2017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8204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88227-8454-4627-8DDD-F04794DAF99E}" type="datetimeFigureOut">
              <a:rPr lang="es-ES" smtClean="0"/>
              <a:t>27/12/2017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2267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864096"/>
          </a:xfrm>
        </p:spPr>
        <p:txBody>
          <a:bodyPr>
            <a:normAutofit/>
          </a:bodyPr>
          <a:lstStyle/>
          <a:p>
            <a:r>
              <a:rPr lang="es-ES" sz="1600" b="1" dirty="0" smtClean="0">
                <a:latin typeface="Cambria" panose="02040503050406030204" pitchFamily="18" charset="0"/>
              </a:rPr>
              <a:t>DELF DALF</a:t>
            </a:r>
            <a:br>
              <a:rPr lang="es-ES" sz="1600" b="1" dirty="0" smtClean="0">
                <a:latin typeface="Cambria" panose="02040503050406030204" pitchFamily="18" charset="0"/>
              </a:rPr>
            </a:br>
            <a:r>
              <a:rPr lang="es-ES" sz="1600" b="1" dirty="0" smtClean="0">
                <a:latin typeface="Cambria" panose="02040503050406030204" pitchFamily="18" charset="0"/>
              </a:rPr>
              <a:t>SESSION 2018</a:t>
            </a:r>
            <a:br>
              <a:rPr lang="es-ES" sz="1600" b="1" dirty="0" smtClean="0">
                <a:latin typeface="Cambria" panose="02040503050406030204" pitchFamily="18" charset="0"/>
              </a:rPr>
            </a:br>
            <a:r>
              <a:rPr lang="es-ES" sz="1600" b="1" dirty="0" smtClean="0">
                <a:latin typeface="Cambria" panose="02040503050406030204" pitchFamily="18" charset="0"/>
              </a:rPr>
              <a:t>CALENDARIO NACIONAL</a:t>
            </a:r>
            <a:endParaRPr lang="es-ES" sz="1600" b="1" dirty="0">
              <a:latin typeface="Cambria" panose="02040503050406030204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1772816"/>
            <a:ext cx="6400800" cy="3865984"/>
          </a:xfrm>
        </p:spPr>
        <p:txBody>
          <a:bodyPr/>
          <a:lstStyle/>
          <a:p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278170"/>
              </p:ext>
            </p:extLst>
          </p:nvPr>
        </p:nvGraphicFramePr>
        <p:xfrm>
          <a:off x="179515" y="1052741"/>
          <a:ext cx="8856981" cy="5356423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{93296810-A885-4BE3-A3E7-6D5BEEA58F35}</a:tableStyleId>
              </a:tblPr>
              <a:tblGrid>
                <a:gridCol w="1265283"/>
                <a:gridCol w="1265283"/>
                <a:gridCol w="1265283"/>
                <a:gridCol w="1265283"/>
                <a:gridCol w="1265283"/>
                <a:gridCol w="1265283"/>
                <a:gridCol w="1265283"/>
              </a:tblGrid>
              <a:tr h="416865">
                <a:tc gridSpan="7"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Fecha inscripción todas las sesiones:  viernes 1 de junio 2018 hasta</a:t>
                      </a:r>
                      <a:r>
                        <a:rPr lang="es-ES" sz="1200" baseline="0" dirty="0" smtClean="0"/>
                        <a:t> viernes 27 de julio 2018 a las 18h00</a:t>
                      </a:r>
                    </a:p>
                    <a:p>
                      <a:pPr algn="ctr"/>
                      <a:r>
                        <a:rPr lang="es-ES" sz="1200" baseline="0" dirty="0" smtClean="0"/>
                        <a:t>Publicación de resultados el viernes 1 de febrero del 2018</a:t>
                      </a:r>
                      <a:endParaRPr lang="es-E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296743"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DELF A1</a:t>
                      </a:r>
                      <a:endParaRPr lang="es-E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DELF A2</a:t>
                      </a:r>
                      <a:endParaRPr lang="es-E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DELF B1</a:t>
                      </a:r>
                      <a:endParaRPr lang="es-E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DELF B2</a:t>
                      </a:r>
                      <a:endParaRPr lang="es-E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DALF C1</a:t>
                      </a:r>
                      <a:endParaRPr lang="es-E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DALF C2</a:t>
                      </a:r>
                      <a:endParaRPr lang="es-E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77910">
                <a:tc>
                  <a:txBody>
                    <a:bodyPr/>
                    <a:lstStyle/>
                    <a:p>
                      <a:pPr algn="ctr"/>
                      <a:r>
                        <a:rPr lang="es-ES" sz="1400" i="1" dirty="0" smtClean="0"/>
                        <a:t>Tarifa</a:t>
                      </a:r>
                      <a:r>
                        <a:rPr lang="es-ES" sz="1400" i="1" baseline="0" dirty="0" smtClean="0"/>
                        <a:t> Interna</a:t>
                      </a:r>
                      <a:endParaRPr lang="es-ES" sz="1400" b="0" i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dirty="0" smtClean="0">
                          <a:solidFill>
                            <a:srgbClr val="002060"/>
                          </a:solidFill>
                        </a:rPr>
                        <a:t>60000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dirty="0" smtClean="0">
                          <a:solidFill>
                            <a:srgbClr val="002060"/>
                          </a:solidFill>
                        </a:rPr>
                        <a:t>61000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dirty="0" smtClean="0">
                          <a:solidFill>
                            <a:srgbClr val="002060"/>
                          </a:solidFill>
                        </a:rPr>
                        <a:t>67000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dirty="0" smtClean="0">
                          <a:solidFill>
                            <a:srgbClr val="002060"/>
                          </a:solidFill>
                        </a:rPr>
                        <a:t>71000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dirty="0" smtClean="0">
                          <a:solidFill>
                            <a:srgbClr val="002060"/>
                          </a:solidFill>
                        </a:rPr>
                        <a:t>89000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dirty="0" smtClean="0">
                          <a:solidFill>
                            <a:srgbClr val="002060"/>
                          </a:solidFill>
                        </a:rPr>
                        <a:t>127000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77910">
                <a:tc>
                  <a:txBody>
                    <a:bodyPr/>
                    <a:lstStyle/>
                    <a:p>
                      <a:pPr algn="ctr"/>
                      <a:r>
                        <a:rPr lang="es-ES" sz="1400" i="1" dirty="0" smtClean="0"/>
                        <a:t>Tarifa</a:t>
                      </a:r>
                      <a:r>
                        <a:rPr lang="es-ES" sz="1400" i="1" baseline="0" dirty="0" smtClean="0"/>
                        <a:t> Externa</a:t>
                      </a:r>
                      <a:endParaRPr lang="es-ES" sz="1400" b="0" i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dirty="0" smtClean="0">
                          <a:solidFill>
                            <a:srgbClr val="002060"/>
                          </a:solidFill>
                        </a:rPr>
                        <a:t>68000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dirty="0" smtClean="0">
                          <a:solidFill>
                            <a:srgbClr val="002060"/>
                          </a:solidFill>
                        </a:rPr>
                        <a:t>69000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dirty="0" smtClean="0">
                          <a:solidFill>
                            <a:srgbClr val="002060"/>
                          </a:solidFill>
                        </a:rPr>
                        <a:t>77000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dirty="0" smtClean="0">
                          <a:solidFill>
                            <a:srgbClr val="002060"/>
                          </a:solidFill>
                        </a:rPr>
                        <a:t>82000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dirty="0" smtClean="0">
                          <a:solidFill>
                            <a:srgbClr val="002060"/>
                          </a:solidFill>
                        </a:rPr>
                        <a:t>102000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dirty="0" smtClean="0">
                          <a:solidFill>
                            <a:srgbClr val="002060"/>
                          </a:solidFill>
                        </a:rPr>
                        <a:t>137000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861521">
                <a:tc rowSpan="2">
                  <a:txBody>
                    <a:bodyPr/>
                    <a:lstStyle/>
                    <a:p>
                      <a:pPr algn="ctr"/>
                      <a:endParaRPr lang="es-ES" sz="1400" dirty="0" smtClean="0"/>
                    </a:p>
                    <a:p>
                      <a:pPr algn="ctr"/>
                      <a:endParaRPr lang="es-ES" sz="1400" dirty="0" smtClean="0"/>
                    </a:p>
                    <a:p>
                      <a:pPr algn="ctr"/>
                      <a:endParaRPr lang="es-ES" sz="1400" dirty="0" smtClean="0"/>
                    </a:p>
                    <a:p>
                      <a:pPr algn="ctr"/>
                      <a:r>
                        <a:rPr lang="es-ES" sz="1400" b="1" dirty="0" smtClean="0"/>
                        <a:t>TOUS</a:t>
                      </a:r>
                      <a:r>
                        <a:rPr lang="es-ES" sz="1400" b="1" baseline="0" dirty="0" smtClean="0"/>
                        <a:t> PUBLICS</a:t>
                      </a:r>
                      <a:endParaRPr lang="es-ES" sz="1400" b="1" dirty="0" smtClean="0"/>
                    </a:p>
                    <a:p>
                      <a:pPr algn="ctr"/>
                      <a:r>
                        <a:rPr lang="es-ES" sz="900" dirty="0" smtClean="0"/>
                        <a:t>Público</a:t>
                      </a:r>
                      <a:r>
                        <a:rPr lang="es-ES" sz="900" baseline="0" dirty="0" smtClean="0"/>
                        <a:t> adulto</a:t>
                      </a:r>
                      <a:endParaRPr lang="es-ES" sz="9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ES" sz="1400" dirty="0" smtClean="0"/>
                    </a:p>
                    <a:p>
                      <a:pPr algn="ctr"/>
                      <a:endParaRPr lang="es-ES" sz="1400" dirty="0" smtClean="0"/>
                    </a:p>
                    <a:p>
                      <a:pPr algn="ctr"/>
                      <a:endParaRPr lang="es-ES" sz="1400" dirty="0" smtClean="0"/>
                    </a:p>
                    <a:p>
                      <a:pPr algn="ctr"/>
                      <a:r>
                        <a:rPr lang="es-ES" sz="1400" b="1" dirty="0" smtClean="0"/>
                        <a:t>Viernes</a:t>
                      </a:r>
                      <a:r>
                        <a:rPr lang="es-ES" sz="1400" b="1" baseline="0" dirty="0" smtClean="0"/>
                        <a:t> 02</a:t>
                      </a:r>
                    </a:p>
                    <a:p>
                      <a:pPr algn="ctr"/>
                      <a:r>
                        <a:rPr lang="es-ES" sz="1400" b="1" baseline="0" dirty="0" smtClean="0"/>
                        <a:t>noviembre</a:t>
                      </a:r>
                      <a:endParaRPr lang="es-ES" sz="14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ES" sz="1400" b="1" dirty="0" smtClean="0"/>
                    </a:p>
                    <a:p>
                      <a:pPr algn="ctr"/>
                      <a:endParaRPr lang="es-ES" sz="1400" b="1" dirty="0" smtClean="0"/>
                    </a:p>
                    <a:p>
                      <a:pPr algn="ctr"/>
                      <a:endParaRPr lang="es-ES" sz="1400" b="1" dirty="0" smtClean="0"/>
                    </a:p>
                    <a:p>
                      <a:pPr algn="ctr"/>
                      <a:r>
                        <a:rPr lang="es-ES" sz="1400" b="1" dirty="0" smtClean="0"/>
                        <a:t>Sábado 10</a:t>
                      </a:r>
                    </a:p>
                    <a:p>
                      <a:pPr algn="ctr"/>
                      <a:r>
                        <a:rPr lang="es-ES" sz="1400" b="1" dirty="0" smtClean="0"/>
                        <a:t>noviembre</a:t>
                      </a:r>
                      <a:endParaRPr lang="es-ES" sz="14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ES" sz="1400" b="1" dirty="0" smtClean="0"/>
                    </a:p>
                    <a:p>
                      <a:pPr algn="ctr"/>
                      <a:endParaRPr lang="es-ES" sz="1400" b="1" dirty="0" smtClean="0"/>
                    </a:p>
                    <a:p>
                      <a:pPr algn="ctr"/>
                      <a:endParaRPr lang="es-ES" sz="1400" b="1" dirty="0" smtClean="0"/>
                    </a:p>
                    <a:p>
                      <a:pPr algn="ctr"/>
                      <a:r>
                        <a:rPr lang="es-ES" sz="1400" b="1" dirty="0" smtClean="0"/>
                        <a:t>Viernes 16</a:t>
                      </a:r>
                    </a:p>
                    <a:p>
                      <a:pPr algn="ctr"/>
                      <a:r>
                        <a:rPr lang="es-ES" sz="1400" b="1" dirty="0" smtClean="0"/>
                        <a:t>noviembre</a:t>
                      </a:r>
                      <a:endParaRPr lang="es-ES" sz="14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ES" sz="1400" b="1" dirty="0" smtClean="0"/>
                    </a:p>
                    <a:p>
                      <a:pPr algn="ctr"/>
                      <a:endParaRPr lang="es-ES" sz="1400" b="1" dirty="0" smtClean="0"/>
                    </a:p>
                    <a:p>
                      <a:pPr algn="ctr"/>
                      <a:endParaRPr lang="es-ES" sz="1400" b="1" dirty="0" smtClean="0"/>
                    </a:p>
                    <a:p>
                      <a:pPr algn="ctr"/>
                      <a:r>
                        <a:rPr lang="es-ES" sz="1400" b="1" dirty="0" smtClean="0"/>
                        <a:t>Viernes 30</a:t>
                      </a:r>
                    </a:p>
                    <a:p>
                      <a:pPr algn="ctr"/>
                      <a:r>
                        <a:rPr lang="es-ES" sz="1400" b="1" dirty="0" smtClean="0"/>
                        <a:t>noviembre</a:t>
                      </a:r>
                      <a:endParaRPr lang="es-ES" sz="14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i="1" dirty="0" smtClean="0"/>
                        <a:t>P</a:t>
                      </a:r>
                      <a:r>
                        <a:rPr lang="es-ES" sz="1400" i="1" baseline="0" dirty="0" smtClean="0"/>
                        <a:t> Colectiva</a:t>
                      </a:r>
                    </a:p>
                    <a:p>
                      <a:pPr algn="ctr"/>
                      <a:r>
                        <a:rPr lang="es-ES" sz="1400" b="1" baseline="0" dirty="0" smtClean="0"/>
                        <a:t>Viernes 7 septiembre</a:t>
                      </a:r>
                    </a:p>
                    <a:p>
                      <a:pPr algn="ctr"/>
                      <a:endParaRPr lang="es-ES" sz="1400" dirty="0" smtClean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i="1" dirty="0" smtClean="0"/>
                        <a:t>P</a:t>
                      </a:r>
                      <a:r>
                        <a:rPr lang="es-ES" sz="1400" i="1" baseline="0" dirty="0" smtClean="0"/>
                        <a:t> Colectiva</a:t>
                      </a:r>
                    </a:p>
                    <a:p>
                      <a:pPr algn="ctr"/>
                      <a:r>
                        <a:rPr lang="es-ES" sz="1400" b="1" baseline="0" dirty="0" smtClean="0"/>
                        <a:t>Viernes </a:t>
                      </a:r>
                      <a:r>
                        <a:rPr lang="es-ES" sz="1400" b="1" baseline="0" dirty="0" smtClean="0"/>
                        <a:t>21 septiembre</a:t>
                      </a:r>
                      <a:endParaRPr lang="es-ES" sz="1400" b="1" baseline="0" dirty="0" smtClean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77985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i="1" baseline="0" dirty="0" smtClean="0"/>
                        <a:t>P Individual</a:t>
                      </a:r>
                    </a:p>
                    <a:p>
                      <a:pPr algn="ctr"/>
                      <a:r>
                        <a:rPr lang="es-ES" sz="1400" b="1" baseline="0" dirty="0" smtClean="0"/>
                        <a:t>Sábado 8</a:t>
                      </a:r>
                    </a:p>
                    <a:p>
                      <a:pPr algn="ctr"/>
                      <a:r>
                        <a:rPr lang="es-ES" sz="1400" b="1" baseline="0" dirty="0" smtClean="0"/>
                        <a:t>septiembre</a:t>
                      </a:r>
                      <a:endParaRPr lang="es-ES" sz="1400" b="1" dirty="0" smtClean="0"/>
                    </a:p>
                    <a:p>
                      <a:pPr algn="ctr"/>
                      <a:endParaRPr lang="es-ES" sz="1400" dirty="0" smtClean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i="1" baseline="0" dirty="0" smtClean="0"/>
                        <a:t>P Individual</a:t>
                      </a:r>
                    </a:p>
                    <a:p>
                      <a:pPr algn="ctr"/>
                      <a:r>
                        <a:rPr lang="es-ES" sz="1400" b="1" baseline="0" dirty="0" smtClean="0"/>
                        <a:t>21 y 22</a:t>
                      </a:r>
                      <a:endParaRPr lang="es-ES" sz="1400" b="1" baseline="0" dirty="0" smtClean="0"/>
                    </a:p>
                    <a:p>
                      <a:pPr algn="ctr"/>
                      <a:r>
                        <a:rPr lang="es-ES" sz="1400" b="1" baseline="0" dirty="0" smtClean="0"/>
                        <a:t>septiembre</a:t>
                      </a:r>
                      <a:endParaRPr lang="es-ES" sz="1400" b="1" dirty="0" smtClean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30925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JUNIOR</a:t>
                      </a:r>
                    </a:p>
                    <a:p>
                      <a:pPr algn="ctr"/>
                      <a:r>
                        <a:rPr lang="es-ES" sz="900" dirty="0" smtClean="0"/>
                        <a:t>Escolares</a:t>
                      </a:r>
                      <a:r>
                        <a:rPr lang="es-ES" sz="900" baseline="0" dirty="0" smtClean="0"/>
                        <a:t> de enseñanza media</a:t>
                      </a:r>
                      <a:endParaRPr lang="es-ES" sz="9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Viernes 05 octubre</a:t>
                      </a:r>
                      <a:endParaRPr lang="es-ES" sz="14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Sábado 06 octubre</a:t>
                      </a:r>
                      <a:endParaRPr lang="es-ES" sz="14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Viernes 19 octubre</a:t>
                      </a:r>
                      <a:endParaRPr lang="es-ES" sz="14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Sábado 20 octubre</a:t>
                      </a:r>
                      <a:endParaRPr lang="es-ES" sz="14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96743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PRIM</a:t>
                      </a:r>
                    </a:p>
                    <a:p>
                      <a:pPr algn="ctr"/>
                      <a:r>
                        <a:rPr lang="es-ES" sz="900" dirty="0" smtClean="0"/>
                        <a:t>Escolares de enseñanza básica</a:t>
                      </a:r>
                      <a:endParaRPr lang="es-ES" sz="9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Viernes 07</a:t>
                      </a:r>
                    </a:p>
                    <a:p>
                      <a:pPr algn="ctr"/>
                      <a:r>
                        <a:rPr lang="es-ES" sz="1400" b="1" dirty="0" smtClean="0"/>
                        <a:t>diciembre</a:t>
                      </a:r>
                      <a:endParaRPr lang="es-ES" sz="14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Viernes 14</a:t>
                      </a:r>
                    </a:p>
                    <a:p>
                      <a:pPr algn="ctr"/>
                      <a:r>
                        <a:rPr lang="es-ES" sz="1400" b="1" dirty="0" smtClean="0"/>
                        <a:t>diciembre</a:t>
                      </a:r>
                      <a:endParaRPr lang="es-ES" sz="14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96743">
                <a:tc gridSpan="7">
                  <a:txBody>
                    <a:bodyPr/>
                    <a:lstStyle/>
                    <a:p>
                      <a:pPr algn="ctr"/>
                      <a:r>
                        <a:rPr lang="es-ES" sz="1200" b="1" dirty="0" smtClean="0">
                          <a:solidFill>
                            <a:srgbClr val="FF0000"/>
                          </a:solidFill>
                        </a:rPr>
                        <a:t>La apertura de cada examen está condicionada a la inscripción de 10 candidatos</a:t>
                      </a:r>
                      <a:endParaRPr lang="es-ES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</a:tr>
              <a:tr h="296743">
                <a:tc gridSpan="7">
                  <a:txBody>
                    <a:bodyPr/>
                    <a:lstStyle/>
                    <a:p>
                      <a:pPr marL="285750" indent="-285750" algn="ctr">
                        <a:buFont typeface="Arial" charset="0"/>
                        <a:buChar char="•"/>
                      </a:pPr>
                      <a:r>
                        <a:rPr lang="es-ES" sz="1200" b="1" i="1" dirty="0" smtClean="0"/>
                        <a:t>Tarifa</a:t>
                      </a:r>
                      <a:r>
                        <a:rPr lang="es-ES" sz="1200" b="1" i="1" baseline="0" dirty="0" smtClean="0"/>
                        <a:t> Interna: </a:t>
                      </a:r>
                      <a:r>
                        <a:rPr lang="es-ES" sz="1200" i="1" baseline="0" dirty="0" smtClean="0"/>
                        <a:t>candidatos que sean estudiantes de un centro de examen (Instituto Francés, AF Concepción, AF Viña, AF Osorno, AF Valdivia) y/o afiliados (ver más detalles con centros respectivos)</a:t>
                      </a:r>
                    </a:p>
                    <a:p>
                      <a:pPr marL="285750" indent="-285750" algn="ctr">
                        <a:buFont typeface="Arial" charset="0"/>
                        <a:buChar char="•"/>
                      </a:pPr>
                      <a:r>
                        <a:rPr lang="es-ES" sz="1200" b="1" i="1" baseline="0" dirty="0" smtClean="0"/>
                        <a:t>Tarifa Externa: </a:t>
                      </a:r>
                      <a:r>
                        <a:rPr lang="es-ES" sz="1200" i="1" baseline="0" dirty="0" smtClean="0"/>
                        <a:t>candidatos externos</a:t>
                      </a:r>
                      <a:endParaRPr lang="es-ES" sz="1200" i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s-E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61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181</Words>
  <Application>Microsoft Office PowerPoint</Application>
  <PresentationFormat>Presentación en pantalla (4:3)</PresentationFormat>
  <Paragraphs>73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DELF DALF SESSION 2018 CALENDARIO NACIONAL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DELF DALF SESSION 2017 CALENDARIO NACIONAL</dc:title>
  <dc:creator>Genevieve</dc:creator>
  <cp:lastModifiedBy>Genevieve</cp:lastModifiedBy>
  <cp:revision>9</cp:revision>
  <dcterms:created xsi:type="dcterms:W3CDTF">2017-12-27T16:04:31Z</dcterms:created>
  <dcterms:modified xsi:type="dcterms:W3CDTF">2017-12-27T19:04:40Z</dcterms:modified>
</cp:coreProperties>
</file>